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 Bold" panose="020B0604020202020204" charset="0"/>
      <p:regular r:id="rId13"/>
    </p:embeddedFont>
    <p:embeddedFont>
      <p:font typeface="Bitter" panose="020B0604020202020204" charset="0"/>
      <p:regular r:id="rId14"/>
    </p:embeddedFont>
    <p:embeddedFont>
      <p:font typeface="Bitter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30833-348F-4C43-B834-B13DE644D280}" v="106" dt="2025-09-26T11:27:17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5658"/>
            <a:ext cx="18288000" cy="10287000"/>
            <a:chOff x="0" y="20877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2087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304479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Telco Customer Churn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444479"/>
            <a:ext cx="9445526" cy="124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Predicting customer retention using machine learning and Streamlit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935290"/>
            <a:ext cx="9445526" cy="43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Team Members: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5853112"/>
            <a:ext cx="4376886" cy="272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50" dirty="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Ali Mohamed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Data </a:t>
            </a:r>
            <a:r>
              <a:rPr lang="en-US" sz="21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Preprocessing</a:t>
            </a:r>
            <a:endParaRPr lang="en-US">
              <a:sym typeface="Bitter"/>
            </a:endParaRPr>
          </a:p>
          <a:p>
            <a:pPr>
              <a:lnSpc>
                <a:spcPts val="3561"/>
              </a:lnSpc>
            </a:pPr>
            <a:r>
              <a:rPr lang="en-US" sz="2150" dirty="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Mahmoud </a:t>
            </a:r>
            <a:r>
              <a:rPr lang="en-US" sz="2150" dirty="0" err="1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Merdien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Data Preprocessing</a:t>
            </a:r>
            <a:endParaRPr lang="en-US" sz="2150" dirty="0">
              <a:solidFill>
                <a:srgbClr val="000000"/>
              </a:solidFill>
              <a:latin typeface="Calibri"/>
              <a:ea typeface="Calibri"/>
              <a:cs typeface="Calibri"/>
              <a:sym typeface="Bitter"/>
            </a:endParaRPr>
          </a:p>
          <a:p>
            <a:pPr algn="l">
              <a:lnSpc>
                <a:spcPts val="3561"/>
              </a:lnSpc>
            </a:pPr>
            <a:r>
              <a:rPr lang="en-US" sz="2150" dirty="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Omar </a:t>
            </a:r>
            <a:r>
              <a:rPr lang="en-US" sz="2150" dirty="0" err="1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Tokal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Feature Engineering</a:t>
            </a:r>
            <a:endParaRPr lang="en-US" sz="2150"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28401" y="5853112"/>
            <a:ext cx="4376886" cy="272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50" dirty="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Yahia Mokhtar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Model Selection &amp; Validation</a:t>
            </a:r>
            <a:endParaRPr lang="en-US" dirty="0">
              <a:sym typeface="Bitter"/>
            </a:endParaRPr>
          </a:p>
          <a:p>
            <a:pPr>
              <a:lnSpc>
                <a:spcPts val="3561"/>
              </a:lnSpc>
            </a:pPr>
            <a:r>
              <a:rPr lang="en-US" sz="2150" dirty="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Ahmed Mohamed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Model Selection &amp; </a:t>
            </a:r>
            <a:r>
              <a:rPr lang="en-US" sz="21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Validation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Bitter"/>
            </a:endParaRPr>
          </a:p>
          <a:p>
            <a:pPr algn="l">
              <a:lnSpc>
                <a:spcPts val="3561"/>
              </a:lnSpc>
            </a:pPr>
            <a:r>
              <a:rPr lang="en-US" sz="2150" dirty="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Khaled Abdelazim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Deployment (</a:t>
            </a:r>
            <a:r>
              <a:rPr lang="en-US" sz="21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Streamlit</a:t>
            </a:r>
            <a:r>
              <a:rPr lang="en-US" sz="21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)</a:t>
            </a: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063824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Impact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1570" y="286910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End-to-End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424981"/>
            <a:ext cx="4873378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Successfully navigated the entire ML pipeline, from raw data processing to a functional deployed model.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6" y="2573982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83414" y="3527822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422237" y="264229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Real-World Value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7" y="3198167"/>
            <a:ext cx="4873526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Our model empowers telecom companies to proactively identify at-risk customers, fostering retention and boosting revenue.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6" y="2573982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565755" y="4013447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422237" y="570800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Skill Demonstration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7" y="6263879"/>
            <a:ext cx="4873526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Showcased comprehensive expertise in data science, machine learning, and practical application development.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6" y="2573982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080129" y="6795790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314278" y="5934819"/>
            <a:ext cx="355133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Collaborative Success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6745189"/>
            <a:ext cx="4873378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 testament to effective teamwork and specialized contributions from each team member.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290816" y="2573982"/>
            <a:ext cx="5706219" cy="5706219"/>
            <a:chOff x="0" y="0"/>
            <a:chExt cx="7608292" cy="76082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297788" y="6310164"/>
            <a:ext cx="424160" cy="530275"/>
            <a:chOff x="0" y="0"/>
            <a:chExt cx="565547" cy="707033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0" r="-233" b="-3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992238" y="8484840"/>
            <a:ext cx="1630352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Thank you for your attention.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46236" y="1097905"/>
            <a:ext cx="9479310" cy="1462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Problem Statement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46236" y="2661396"/>
            <a:ext cx="4747915" cy="3907929"/>
            <a:chOff x="0" y="0"/>
            <a:chExt cx="6330553" cy="52105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0569" cy="5210556"/>
            </a:xfrm>
            <a:custGeom>
              <a:avLst/>
              <a:gdLst/>
              <a:ahLst/>
              <a:cxnLst/>
              <a:rect l="l" t="t" r="r" b="b"/>
              <a:pathLst>
                <a:path w="6330569" h="5210556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282182" y="0"/>
                  </a:lnTo>
                  <a:cubicBezTo>
                    <a:pt x="6308852" y="0"/>
                    <a:pt x="6330569" y="21590"/>
                    <a:pt x="6330569" y="48387"/>
                  </a:cubicBezTo>
                  <a:lnTo>
                    <a:pt x="6330569" y="5162169"/>
                  </a:lnTo>
                  <a:cubicBezTo>
                    <a:pt x="6330569" y="5188839"/>
                    <a:pt x="6308979" y="5210556"/>
                    <a:pt x="6282182" y="5210556"/>
                  </a:cubicBezTo>
                  <a:lnTo>
                    <a:pt x="48387" y="5210556"/>
                  </a:lnTo>
                  <a:cubicBezTo>
                    <a:pt x="21717" y="5210556"/>
                    <a:pt x="0" y="5188966"/>
                    <a:pt x="0" y="516216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87934" y="2495996"/>
            <a:ext cx="725389" cy="725389"/>
            <a:chOff x="0" y="0"/>
            <a:chExt cx="967185" cy="9671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7232" cy="967232"/>
            </a:xfrm>
            <a:custGeom>
              <a:avLst/>
              <a:gdLst/>
              <a:ahLst/>
              <a:cxnLst/>
              <a:rect l="l" t="t" r="r" b="b"/>
              <a:pathLst>
                <a:path w="967232" h="967232">
                  <a:moveTo>
                    <a:pt x="0" y="483616"/>
                  </a:moveTo>
                  <a:cubicBezTo>
                    <a:pt x="0" y="216535"/>
                    <a:pt x="216535" y="0"/>
                    <a:pt x="483616" y="0"/>
                  </a:cubicBezTo>
                  <a:cubicBezTo>
                    <a:pt x="750697" y="0"/>
                    <a:pt x="967232" y="216535"/>
                    <a:pt x="967232" y="483616"/>
                  </a:cubicBezTo>
                  <a:cubicBezTo>
                    <a:pt x="967232" y="750697"/>
                    <a:pt x="750697" y="967232"/>
                    <a:pt x="483616" y="967232"/>
                  </a:cubicBezTo>
                  <a:cubicBezTo>
                    <a:pt x="216535" y="967232"/>
                    <a:pt x="0" y="750697"/>
                    <a:pt x="0" y="48361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87364" y="2654648"/>
            <a:ext cx="326380" cy="407937"/>
            <a:chOff x="0" y="0"/>
            <a:chExt cx="435173" cy="54391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435229" cy="543941"/>
            </a:xfrm>
            <a:custGeom>
              <a:avLst/>
              <a:gdLst/>
              <a:ahLst/>
              <a:cxnLst/>
              <a:rect l="l" t="t" r="r" b="b"/>
              <a:pathLst>
                <a:path w="435229" h="543941">
                  <a:moveTo>
                    <a:pt x="0" y="0"/>
                  </a:moveTo>
                  <a:lnTo>
                    <a:pt x="435229" y="0"/>
                  </a:lnTo>
                  <a:lnTo>
                    <a:pt x="435229" y="543941"/>
                  </a:lnTo>
                  <a:lnTo>
                    <a:pt x="0" y="54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92" r="12" b="-588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87934" y="3444031"/>
            <a:ext cx="3022401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Defining Churn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934" y="3900041"/>
            <a:ext cx="4264521" cy="202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Churn refers to when a customer discontinues their service with a provider. In the telecom industry, this means a subscriber opting out of their contract.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835849" y="2661396"/>
            <a:ext cx="4747915" cy="3907929"/>
            <a:chOff x="0" y="0"/>
            <a:chExt cx="6330553" cy="52105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30569" cy="5210556"/>
            </a:xfrm>
            <a:custGeom>
              <a:avLst/>
              <a:gdLst/>
              <a:ahLst/>
              <a:cxnLst/>
              <a:rect l="l" t="t" r="r" b="b"/>
              <a:pathLst>
                <a:path w="6330569" h="5210556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282182" y="0"/>
                  </a:lnTo>
                  <a:cubicBezTo>
                    <a:pt x="6308852" y="0"/>
                    <a:pt x="6330569" y="21590"/>
                    <a:pt x="6330569" y="48387"/>
                  </a:cubicBezTo>
                  <a:lnTo>
                    <a:pt x="6330569" y="5162169"/>
                  </a:lnTo>
                  <a:cubicBezTo>
                    <a:pt x="6330569" y="5188839"/>
                    <a:pt x="6308979" y="5210556"/>
                    <a:pt x="6282182" y="5210556"/>
                  </a:cubicBezTo>
                  <a:lnTo>
                    <a:pt x="48387" y="5210556"/>
                  </a:lnTo>
                  <a:cubicBezTo>
                    <a:pt x="21717" y="5210556"/>
                    <a:pt x="0" y="5188966"/>
                    <a:pt x="0" y="516216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77545" y="2495996"/>
            <a:ext cx="725389" cy="725389"/>
            <a:chOff x="0" y="0"/>
            <a:chExt cx="967185" cy="9671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7232" cy="967232"/>
            </a:xfrm>
            <a:custGeom>
              <a:avLst/>
              <a:gdLst/>
              <a:ahLst/>
              <a:cxnLst/>
              <a:rect l="l" t="t" r="r" b="b"/>
              <a:pathLst>
                <a:path w="967232" h="967232">
                  <a:moveTo>
                    <a:pt x="0" y="483616"/>
                  </a:moveTo>
                  <a:cubicBezTo>
                    <a:pt x="0" y="216535"/>
                    <a:pt x="216535" y="0"/>
                    <a:pt x="483616" y="0"/>
                  </a:cubicBezTo>
                  <a:cubicBezTo>
                    <a:pt x="750697" y="0"/>
                    <a:pt x="967232" y="216535"/>
                    <a:pt x="967232" y="483616"/>
                  </a:cubicBezTo>
                  <a:cubicBezTo>
                    <a:pt x="967232" y="750697"/>
                    <a:pt x="750697" y="967232"/>
                    <a:pt x="483616" y="967232"/>
                  </a:cubicBezTo>
                  <a:cubicBezTo>
                    <a:pt x="216535" y="967232"/>
                    <a:pt x="0" y="750697"/>
                    <a:pt x="0" y="48361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276975" y="2654648"/>
            <a:ext cx="326380" cy="407937"/>
            <a:chOff x="0" y="0"/>
            <a:chExt cx="435173" cy="54391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35229" cy="543941"/>
            </a:xfrm>
            <a:custGeom>
              <a:avLst/>
              <a:gdLst/>
              <a:ahLst/>
              <a:cxnLst/>
              <a:rect l="l" t="t" r="r" b="b"/>
              <a:pathLst>
                <a:path w="435229" h="543941">
                  <a:moveTo>
                    <a:pt x="0" y="0"/>
                  </a:moveTo>
                  <a:lnTo>
                    <a:pt x="435229" y="0"/>
                  </a:lnTo>
                  <a:lnTo>
                    <a:pt x="435229" y="543941"/>
                  </a:lnTo>
                  <a:lnTo>
                    <a:pt x="0" y="54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92" r="12" b="-588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077545" y="3444031"/>
            <a:ext cx="3022401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Why it Matters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77545" y="3900041"/>
            <a:ext cx="4264521" cy="202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Customer churn directly impacts revenue and growth. Acquiring new customers is often more expensive than retaining existing ones, making churn prediction critical.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46236" y="6811021"/>
            <a:ext cx="9737526" cy="2747070"/>
            <a:chOff x="0" y="0"/>
            <a:chExt cx="12983368" cy="36627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83464" cy="3662807"/>
            </a:xfrm>
            <a:custGeom>
              <a:avLst/>
              <a:gdLst/>
              <a:ahLst/>
              <a:cxnLst/>
              <a:rect l="l" t="t" r="r" b="b"/>
              <a:pathLst>
                <a:path w="12983464" h="3662807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12935077" y="0"/>
                  </a:lnTo>
                  <a:cubicBezTo>
                    <a:pt x="12961748" y="0"/>
                    <a:pt x="12983464" y="21590"/>
                    <a:pt x="12983464" y="48387"/>
                  </a:cubicBezTo>
                  <a:lnTo>
                    <a:pt x="12983464" y="3614420"/>
                  </a:lnTo>
                  <a:cubicBezTo>
                    <a:pt x="12983464" y="3641090"/>
                    <a:pt x="12961874" y="3662807"/>
                    <a:pt x="12935077" y="3662807"/>
                  </a:cubicBezTo>
                  <a:lnTo>
                    <a:pt x="48387" y="3662807"/>
                  </a:lnTo>
                  <a:cubicBezTo>
                    <a:pt x="21717" y="3662807"/>
                    <a:pt x="0" y="3641217"/>
                    <a:pt x="0" y="361442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87934" y="6645622"/>
            <a:ext cx="725389" cy="725389"/>
            <a:chOff x="0" y="0"/>
            <a:chExt cx="967185" cy="9671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67232" cy="967232"/>
            </a:xfrm>
            <a:custGeom>
              <a:avLst/>
              <a:gdLst/>
              <a:ahLst/>
              <a:cxnLst/>
              <a:rect l="l" t="t" r="r" b="b"/>
              <a:pathLst>
                <a:path w="967232" h="967232">
                  <a:moveTo>
                    <a:pt x="0" y="483616"/>
                  </a:moveTo>
                  <a:cubicBezTo>
                    <a:pt x="0" y="216535"/>
                    <a:pt x="216535" y="0"/>
                    <a:pt x="483616" y="0"/>
                  </a:cubicBezTo>
                  <a:cubicBezTo>
                    <a:pt x="750697" y="0"/>
                    <a:pt x="967232" y="216535"/>
                    <a:pt x="967232" y="483616"/>
                  </a:cubicBezTo>
                  <a:cubicBezTo>
                    <a:pt x="967232" y="750697"/>
                    <a:pt x="750697" y="967232"/>
                    <a:pt x="483616" y="967232"/>
                  </a:cubicBezTo>
                  <a:cubicBezTo>
                    <a:pt x="216535" y="967232"/>
                    <a:pt x="0" y="750697"/>
                    <a:pt x="0" y="48361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87364" y="6804272"/>
            <a:ext cx="326380" cy="407938"/>
            <a:chOff x="0" y="0"/>
            <a:chExt cx="435173" cy="543917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435229" cy="543941"/>
            </a:xfrm>
            <a:custGeom>
              <a:avLst/>
              <a:gdLst/>
              <a:ahLst/>
              <a:cxnLst/>
              <a:rect l="l" t="t" r="r" b="b"/>
              <a:pathLst>
                <a:path w="435229" h="543941">
                  <a:moveTo>
                    <a:pt x="0" y="0"/>
                  </a:moveTo>
                  <a:lnTo>
                    <a:pt x="435229" y="0"/>
                  </a:lnTo>
                  <a:lnTo>
                    <a:pt x="435229" y="543941"/>
                  </a:lnTo>
                  <a:lnTo>
                    <a:pt x="0" y="54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92" r="12" b="-588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087934" y="7593658"/>
            <a:ext cx="3022401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Our Objective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7934" y="8049666"/>
            <a:ext cx="9254133" cy="85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Develop a machine learning model to accurately predict which customers are likely to churn, enabling proactive retention strategies for telecom companies.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058615"/>
            <a:ext cx="1338842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Overview: Telco Customer Churn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586781"/>
            <a:ext cx="950535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Source: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Publicly available Telco Customer Churn Dataset.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139529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Size: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Approximately 7,043 rows representing individual customer records and 21 columns detailing various attributes.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145905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Target Variable: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'Churn' (Yes/No), indicating whether a customer has left the service.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152281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Class Imbalance: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 significant challenge, with ~26% of customers having churned versus 74% retained.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158656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Data Types: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 mix of demographic information, contract details, billing specifics, and service usage patterns.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321004"/>
            <a:ext cx="950535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Understanding the dataset is crucial for building a robust and reliable prediction model.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198870" y="2745879"/>
            <a:ext cx="6106269" cy="6106269"/>
            <a:chOff x="0" y="0"/>
            <a:chExt cx="8141692" cy="814169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141716" cy="8141716"/>
            </a:xfrm>
            <a:custGeom>
              <a:avLst/>
              <a:gdLst/>
              <a:ahLst/>
              <a:cxnLst/>
              <a:rect l="l" t="t" r="r" b="b"/>
              <a:pathLst>
                <a:path w="8141716" h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43" y="21283"/>
            <a:ext cx="18250164" cy="10265717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5778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6044" y="-16817"/>
            <a:ext cx="457825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952797"/>
            <a:ext cx="3027015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1375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Ali Mohamed &amp; Mahmoud Merdien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96044" y="1710481"/>
            <a:ext cx="5670798" cy="19050"/>
            <a:chOff x="0" y="0"/>
            <a:chExt cx="7561063" cy="25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61072" cy="25400"/>
            </a:xfrm>
            <a:custGeom>
              <a:avLst/>
              <a:gdLst/>
              <a:ahLst/>
              <a:cxnLst/>
              <a:rect l="l" t="t" r="r" b="b"/>
              <a:pathLst>
                <a:path w="7561072" h="25400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6044" y="1800374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Missing Values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044" y="2068711"/>
            <a:ext cx="5670798" cy="5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Addressed incomplete data points using imputation techniques to ensure data integrity.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96044" y="2738884"/>
            <a:ext cx="5670798" cy="3879949"/>
            <a:chOff x="0" y="0"/>
            <a:chExt cx="7561063" cy="5173265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561072" cy="5173218"/>
            </a:xfrm>
            <a:custGeom>
              <a:avLst/>
              <a:gdLst/>
              <a:ahLst/>
              <a:cxnLst/>
              <a:rect l="l" t="t" r="r" b="b"/>
              <a:pathLst>
                <a:path w="7561072" h="5173218">
                  <a:moveTo>
                    <a:pt x="0" y="0"/>
                  </a:moveTo>
                  <a:lnTo>
                    <a:pt x="7561072" y="0"/>
                  </a:lnTo>
                  <a:lnTo>
                    <a:pt x="7561072" y="5173218"/>
                  </a:lnTo>
                  <a:lnTo>
                    <a:pt x="0" y="517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r="-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308526" y="1710481"/>
            <a:ext cx="5670798" cy="19050"/>
            <a:chOff x="0" y="0"/>
            <a:chExt cx="7561063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61072" cy="25400"/>
            </a:xfrm>
            <a:custGeom>
              <a:avLst/>
              <a:gdLst/>
              <a:ahLst/>
              <a:cxnLst/>
              <a:rect l="l" t="t" r="r" b="b"/>
              <a:pathLst>
                <a:path w="7561072" h="25400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308526" y="1800374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Categorical Encoding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08526" y="2068711"/>
            <a:ext cx="5670798" cy="5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Converted non-numeric categorical variables into a numerical format suitable for machine learning algorithms.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308526" y="2738884"/>
            <a:ext cx="5670798" cy="3879949"/>
            <a:chOff x="0" y="0"/>
            <a:chExt cx="7561063" cy="5173265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561072" cy="5173218"/>
            </a:xfrm>
            <a:custGeom>
              <a:avLst/>
              <a:gdLst/>
              <a:ahLst/>
              <a:cxnLst/>
              <a:rect l="l" t="t" r="r" b="b"/>
              <a:pathLst>
                <a:path w="7561072" h="5173218">
                  <a:moveTo>
                    <a:pt x="0" y="0"/>
                  </a:moveTo>
                  <a:lnTo>
                    <a:pt x="7561072" y="0"/>
                  </a:lnTo>
                  <a:lnTo>
                    <a:pt x="7561072" y="5173218"/>
                  </a:lnTo>
                  <a:lnTo>
                    <a:pt x="0" y="517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r="-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121009" y="1710481"/>
            <a:ext cx="5670798" cy="19050"/>
            <a:chOff x="0" y="0"/>
            <a:chExt cx="7561063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61072" cy="25400"/>
            </a:xfrm>
            <a:custGeom>
              <a:avLst/>
              <a:gdLst/>
              <a:ahLst/>
              <a:cxnLst/>
              <a:rect l="l" t="t" r="r" b="b"/>
              <a:pathLst>
                <a:path w="7561072" h="25400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121009" y="1800374"/>
            <a:ext cx="1771948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Outlier Removal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21009" y="2068711"/>
            <a:ext cx="5670798" cy="5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Identified and managed extreme data points that could negatively impact model performance.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121009" y="2738884"/>
            <a:ext cx="5670798" cy="3879949"/>
            <a:chOff x="0" y="0"/>
            <a:chExt cx="7561063" cy="5173265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7561072" cy="5173218"/>
            </a:xfrm>
            <a:custGeom>
              <a:avLst/>
              <a:gdLst/>
              <a:ahLst/>
              <a:cxnLst/>
              <a:rect l="l" t="t" r="r" b="b"/>
              <a:pathLst>
                <a:path w="7561072" h="5173218">
                  <a:moveTo>
                    <a:pt x="0" y="0"/>
                  </a:moveTo>
                  <a:lnTo>
                    <a:pt x="7561072" y="0"/>
                  </a:lnTo>
                  <a:lnTo>
                    <a:pt x="7561072" y="5173218"/>
                  </a:lnTo>
                  <a:lnTo>
                    <a:pt x="0" y="517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r="-11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496044" y="6864102"/>
            <a:ext cx="8576965" cy="19050"/>
            <a:chOff x="0" y="0"/>
            <a:chExt cx="11435953" cy="25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435969" cy="25400"/>
            </a:xfrm>
            <a:custGeom>
              <a:avLst/>
              <a:gdLst/>
              <a:ahLst/>
              <a:cxnLst/>
              <a:rect l="l" t="t" r="r" b="b"/>
              <a:pathLst>
                <a:path w="11435969" h="25400">
                  <a:moveTo>
                    <a:pt x="0" y="0"/>
                  </a:moveTo>
                  <a:lnTo>
                    <a:pt x="11435969" y="0"/>
                  </a:lnTo>
                  <a:lnTo>
                    <a:pt x="11435969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496044" y="6931595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Scaling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1378" y="7200676"/>
            <a:ext cx="8576965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Normalized numerical features to a standard range, preventing dominance by variables with larger magnitudes.</a:t>
            </a:r>
          </a:p>
        </p:txBody>
      </p: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009551" y="7551315"/>
            <a:ext cx="4045828" cy="2768194"/>
            <a:chOff x="0" y="0"/>
            <a:chExt cx="11435953" cy="782458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1435969" cy="7824597"/>
            </a:xfrm>
            <a:custGeom>
              <a:avLst/>
              <a:gdLst/>
              <a:ahLst/>
              <a:cxnLst/>
              <a:rect l="l" t="t" r="r" b="b"/>
              <a:pathLst>
                <a:path w="11435969" h="7824597">
                  <a:moveTo>
                    <a:pt x="0" y="0"/>
                  </a:moveTo>
                  <a:lnTo>
                    <a:pt x="11435969" y="0"/>
                  </a:lnTo>
                  <a:lnTo>
                    <a:pt x="11435969" y="7824597"/>
                  </a:lnTo>
                  <a:lnTo>
                    <a:pt x="0" y="782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" b="-17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9214694" y="6883152"/>
            <a:ext cx="8577114" cy="19050"/>
            <a:chOff x="0" y="0"/>
            <a:chExt cx="11436152" cy="25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436096" cy="25400"/>
            </a:xfrm>
            <a:custGeom>
              <a:avLst/>
              <a:gdLst/>
              <a:ahLst/>
              <a:cxnLst/>
              <a:rect l="l" t="t" r="r" b="b"/>
              <a:pathLst>
                <a:path w="11436096" h="25400">
                  <a:moveTo>
                    <a:pt x="0" y="0"/>
                  </a:moveTo>
                  <a:lnTo>
                    <a:pt x="11436096" y="0"/>
                  </a:lnTo>
                  <a:lnTo>
                    <a:pt x="1143609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214694" y="6931595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Train/Test Split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14692" y="7200676"/>
            <a:ext cx="8577114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Divided the dataset into training and testing sets to evaluate the model's generalization capability.</a:t>
            </a:r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0524237" y="7480541"/>
            <a:ext cx="4101825" cy="2806459"/>
            <a:chOff x="0" y="0"/>
            <a:chExt cx="11436152" cy="7824588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1436096" cy="7824597"/>
            </a:xfrm>
            <a:custGeom>
              <a:avLst/>
              <a:gdLst/>
              <a:ahLst/>
              <a:cxnLst/>
              <a:rect l="l" t="t" r="r" b="b"/>
              <a:pathLst>
                <a:path w="11436096" h="7824597">
                  <a:moveTo>
                    <a:pt x="0" y="0"/>
                  </a:moveTo>
                  <a:lnTo>
                    <a:pt x="11436096" y="0"/>
                  </a:lnTo>
                  <a:lnTo>
                    <a:pt x="11436096" y="7824597"/>
                  </a:lnTo>
                  <a:lnTo>
                    <a:pt x="0" y="782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8" b="-1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565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476084" y="1024532"/>
            <a:ext cx="6451998" cy="58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 &amp;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76084" y="1850826"/>
            <a:ext cx="2207567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4"/>
              </a:lnSpc>
            </a:pPr>
            <a:endParaRPr lang="en-US" sz="165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>
              <a:lnSpc>
                <a:spcPts val="2124"/>
              </a:lnSpc>
            </a:pPr>
            <a:r>
              <a:rPr lang="en-US" sz="165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1650" b="1" dirty="0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Omar </a:t>
            </a:r>
            <a:r>
              <a:rPr lang="en-US" sz="1650" b="1" dirty="0" err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Tokal</a:t>
            </a:r>
            <a:endParaRPr lang="en-US" sz="1650" b="1" dirty="0">
              <a:solidFill>
                <a:srgbClr val="E1E5CD"/>
              </a:solidFill>
              <a:latin typeface="Arimo Bold"/>
              <a:ea typeface="Arimo Bold"/>
              <a:cs typeface="Arimo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476084" y="2694534"/>
            <a:ext cx="10193834" cy="1301354"/>
            <a:chOff x="0" y="0"/>
            <a:chExt cx="13591778" cy="1735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91794" cy="1735074"/>
            </a:xfrm>
            <a:custGeom>
              <a:avLst/>
              <a:gdLst/>
              <a:ahLst/>
              <a:cxnLst/>
              <a:rect l="l" t="t" r="r" b="b"/>
              <a:pathLst>
                <a:path w="13591794" h="173507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476084" y="2675484"/>
            <a:ext cx="10193834" cy="76200"/>
            <a:chOff x="0" y="0"/>
            <a:chExt cx="13591778" cy="10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91794" cy="101600"/>
            </a:xfrm>
            <a:custGeom>
              <a:avLst/>
              <a:gdLst/>
              <a:ahLst/>
              <a:cxnLst/>
              <a:rect l="l" t="t" r="r" b="b"/>
              <a:pathLst>
                <a:path w="13591794" h="101600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308086" y="2429619"/>
            <a:ext cx="529828" cy="529829"/>
            <a:chOff x="0" y="0"/>
            <a:chExt cx="706437" cy="70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374" cy="706374"/>
            </a:xfrm>
            <a:custGeom>
              <a:avLst/>
              <a:gdLst/>
              <a:ahLst/>
              <a:cxnLst/>
              <a:rect l="l" t="t" r="r" b="b"/>
              <a:pathLst>
                <a:path w="706374" h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467035" y="2562076"/>
            <a:ext cx="211931" cy="264914"/>
            <a:chOff x="0" y="0"/>
            <a:chExt cx="282575" cy="35321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82575" cy="353187"/>
            </a:xfrm>
            <a:custGeom>
              <a:avLst/>
              <a:gdLst/>
              <a:ahLst/>
              <a:cxnLst/>
              <a:rect l="l" t="t" r="r" b="b"/>
              <a:pathLst>
                <a:path w="282575" h="353187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09" b="-918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7671644" y="3107382"/>
            <a:ext cx="2626668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Dummy Variable Creation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71644" y="3460551"/>
            <a:ext cx="9802714" cy="3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Transformed categorical features into a format that ML models can process, enhancing predictive power.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476084" y="4437310"/>
            <a:ext cx="10193834" cy="1301354"/>
            <a:chOff x="0" y="0"/>
            <a:chExt cx="13591778" cy="17351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591794" cy="1735074"/>
            </a:xfrm>
            <a:custGeom>
              <a:avLst/>
              <a:gdLst/>
              <a:ahLst/>
              <a:cxnLst/>
              <a:rect l="l" t="t" r="r" b="b"/>
              <a:pathLst>
                <a:path w="13591794" h="173507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476084" y="4418260"/>
            <a:ext cx="10193834" cy="76200"/>
            <a:chOff x="0" y="0"/>
            <a:chExt cx="13591778" cy="101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591794" cy="101600"/>
            </a:xfrm>
            <a:custGeom>
              <a:avLst/>
              <a:gdLst/>
              <a:ahLst/>
              <a:cxnLst/>
              <a:rect l="l" t="t" r="r" b="b"/>
              <a:pathLst>
                <a:path w="13591794" h="101600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308086" y="4172396"/>
            <a:ext cx="529828" cy="529829"/>
            <a:chOff x="0" y="0"/>
            <a:chExt cx="706437" cy="7064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06374" cy="706374"/>
            </a:xfrm>
            <a:custGeom>
              <a:avLst/>
              <a:gdLst/>
              <a:ahLst/>
              <a:cxnLst/>
              <a:rect l="l" t="t" r="r" b="b"/>
              <a:pathLst>
                <a:path w="706374" h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467035" y="4304854"/>
            <a:ext cx="211931" cy="264914"/>
            <a:chOff x="0" y="0"/>
            <a:chExt cx="282575" cy="353218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282575" cy="353187"/>
            </a:xfrm>
            <a:custGeom>
              <a:avLst/>
              <a:gdLst/>
              <a:ahLst/>
              <a:cxnLst/>
              <a:rect l="l" t="t" r="r" b="b"/>
              <a:pathLst>
                <a:path w="282575" h="353187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09" b="-918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7671644" y="4850160"/>
            <a:ext cx="2939206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Selection Techniques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71644" y="5468839"/>
            <a:ext cx="9802714" cy="3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Employed methods like Recursive Feature Elimination to identify the most relevant features and reduce dimensionality.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476084" y="6180087"/>
            <a:ext cx="10193834" cy="1301354"/>
            <a:chOff x="0" y="0"/>
            <a:chExt cx="13591778" cy="17351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591794" cy="1735074"/>
            </a:xfrm>
            <a:custGeom>
              <a:avLst/>
              <a:gdLst/>
              <a:ahLst/>
              <a:cxnLst/>
              <a:rect l="l" t="t" r="r" b="b"/>
              <a:pathLst>
                <a:path w="13591794" h="173507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476084" y="6161037"/>
            <a:ext cx="10193834" cy="76200"/>
            <a:chOff x="0" y="0"/>
            <a:chExt cx="13591778" cy="1016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91794" cy="101600"/>
            </a:xfrm>
            <a:custGeom>
              <a:avLst/>
              <a:gdLst/>
              <a:ahLst/>
              <a:cxnLst/>
              <a:rect l="l" t="t" r="r" b="b"/>
              <a:pathLst>
                <a:path w="13591794" h="101600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308086" y="5915174"/>
            <a:ext cx="529828" cy="529829"/>
            <a:chOff x="0" y="0"/>
            <a:chExt cx="706437" cy="7064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6374" cy="706374"/>
            </a:xfrm>
            <a:custGeom>
              <a:avLst/>
              <a:gdLst/>
              <a:ahLst/>
              <a:cxnLst/>
              <a:rect l="l" t="t" r="r" b="b"/>
              <a:pathLst>
                <a:path w="706374" h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2467035" y="6047631"/>
            <a:ext cx="211931" cy="264914"/>
            <a:chOff x="0" y="0"/>
            <a:chExt cx="282575" cy="353218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282575" cy="353187"/>
            </a:xfrm>
            <a:custGeom>
              <a:avLst/>
              <a:gdLst/>
              <a:ahLst/>
              <a:cxnLst/>
              <a:rect l="l" t="t" r="r" b="b"/>
              <a:pathLst>
                <a:path w="282575" h="353187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09" b="-918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7671644" y="6592937"/>
            <a:ext cx="2207568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Correlation Analysis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71644" y="6946106"/>
            <a:ext cx="9802714" cy="3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Examined relationships between variables to understand their impact on churn and identify potential multicollinearity.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476084" y="7922865"/>
            <a:ext cx="10193834" cy="1301354"/>
            <a:chOff x="0" y="0"/>
            <a:chExt cx="13591778" cy="17351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591794" cy="1735074"/>
            </a:xfrm>
            <a:custGeom>
              <a:avLst/>
              <a:gdLst/>
              <a:ahLst/>
              <a:cxnLst/>
              <a:rect l="l" t="t" r="r" b="b"/>
              <a:pathLst>
                <a:path w="13591794" h="173507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476084" y="7903815"/>
            <a:ext cx="10193834" cy="76200"/>
            <a:chOff x="0" y="0"/>
            <a:chExt cx="13591778" cy="1016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591794" cy="101600"/>
            </a:xfrm>
            <a:custGeom>
              <a:avLst/>
              <a:gdLst/>
              <a:ahLst/>
              <a:cxnLst/>
              <a:rect l="l" t="t" r="r" b="b"/>
              <a:pathLst>
                <a:path w="13591794" h="101600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308086" y="7657951"/>
            <a:ext cx="529828" cy="529829"/>
            <a:chOff x="0" y="0"/>
            <a:chExt cx="706437" cy="706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06374" cy="706374"/>
            </a:xfrm>
            <a:custGeom>
              <a:avLst/>
              <a:gdLst/>
              <a:ahLst/>
              <a:cxnLst/>
              <a:rect l="l" t="t" r="r" b="b"/>
              <a:pathLst>
                <a:path w="706374" h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2467035" y="7790409"/>
            <a:ext cx="211931" cy="264914"/>
            <a:chOff x="0" y="0"/>
            <a:chExt cx="282575" cy="353218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282575" cy="353187"/>
            </a:xfrm>
            <a:custGeom>
              <a:avLst/>
              <a:gdLst/>
              <a:ahLst/>
              <a:cxnLst/>
              <a:rect l="l" t="t" r="r" b="b"/>
              <a:pathLst>
                <a:path w="282575" h="353187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09" b="-918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7671644" y="8335715"/>
            <a:ext cx="2633811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Improving Interpretability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71644" y="8688884"/>
            <a:ext cx="9802714" cy="3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Focused on creating features that not only boost performance but also offer clearer insights into churn drivers.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1565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67340" y="658714"/>
            <a:ext cx="8463557" cy="869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Model Selection &amp; Validation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72674" y="2176165"/>
            <a:ext cx="5813971" cy="37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5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2450" b="1" dirty="0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Yahia Mokhtar &amp; Ahmed Mohamed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67340" y="2934444"/>
            <a:ext cx="3897214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Algorithms Tested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7340" y="3633639"/>
            <a:ext cx="4488805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7340" y="4140250"/>
            <a:ext cx="4488805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7340" y="4646860"/>
            <a:ext cx="4488805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K-Nearest Neighbors (KNN)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67340" y="5153471"/>
            <a:ext cx="4488805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Decision Tree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67340" y="5660083"/>
            <a:ext cx="4488805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Support Vector Machine (SVM) </a:t>
            </a:r>
            <a:r>
              <a:rPr lang="en-US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✅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(Final Choice)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67340" y="6582370"/>
            <a:ext cx="4488805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Gradient Boosting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67340" y="7088981"/>
            <a:ext cx="4488805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XGBoost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9380" y="2934444"/>
            <a:ext cx="3897214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Key Techniques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9380" y="3633639"/>
            <a:ext cx="4488805" cy="133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SMOTE: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Synthetic Minority Over-sampling Technique to address class imbalance.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9380" y="4971604"/>
            <a:ext cx="4488805" cy="133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GridSearchCV: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Exhaustive search for optimal hyperparameters across algorithms.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99380" y="6525965"/>
            <a:ext cx="3897214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Evaluation Metrics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9380" y="7225159"/>
            <a:ext cx="4488805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Accuracy, Precision, Recall, F1-score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99380" y="8147448"/>
            <a:ext cx="4488805" cy="133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ROC-AUC (Receiver Operating Characteristic - Area Under Curve)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9920" y="393947"/>
            <a:ext cx="5266581" cy="52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 &amp;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395" y="1354856"/>
            <a:ext cx="1718816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Our rigorous testing led us to select the </a:t>
            </a:r>
            <a:r>
              <a:rPr lang="en-US" sz="1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Support Vector Classifier (SVC)</a:t>
            </a: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as the optimal model.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45158" y="1660326"/>
            <a:ext cx="17197685" cy="1405086"/>
            <a:chOff x="0" y="0"/>
            <a:chExt cx="22930247" cy="18734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30231" cy="1873377"/>
            </a:xfrm>
            <a:custGeom>
              <a:avLst/>
              <a:gdLst/>
              <a:ahLst/>
              <a:cxnLst/>
              <a:rect l="l" t="t" r="r" b="b"/>
              <a:pathLst>
                <a:path w="22930231" h="1873377">
                  <a:moveTo>
                    <a:pt x="0" y="37719"/>
                  </a:moveTo>
                  <a:cubicBezTo>
                    <a:pt x="0" y="16891"/>
                    <a:pt x="17018" y="0"/>
                    <a:pt x="37973" y="0"/>
                  </a:cubicBezTo>
                  <a:lnTo>
                    <a:pt x="22892258" y="0"/>
                  </a:lnTo>
                  <a:lnTo>
                    <a:pt x="22892258" y="6350"/>
                  </a:lnTo>
                  <a:lnTo>
                    <a:pt x="22892258" y="0"/>
                  </a:lnTo>
                  <a:cubicBezTo>
                    <a:pt x="22913214" y="0"/>
                    <a:pt x="22930231" y="16891"/>
                    <a:pt x="22930231" y="37719"/>
                  </a:cubicBezTo>
                  <a:lnTo>
                    <a:pt x="22923881" y="37719"/>
                  </a:lnTo>
                  <a:lnTo>
                    <a:pt x="22930231" y="37719"/>
                  </a:lnTo>
                  <a:lnTo>
                    <a:pt x="22930231" y="1835658"/>
                  </a:lnTo>
                  <a:lnTo>
                    <a:pt x="22923881" y="1835658"/>
                  </a:lnTo>
                  <a:lnTo>
                    <a:pt x="22930231" y="1835658"/>
                  </a:lnTo>
                  <a:cubicBezTo>
                    <a:pt x="22930231" y="1856613"/>
                    <a:pt x="22913214" y="1873377"/>
                    <a:pt x="22892258" y="1873377"/>
                  </a:cubicBezTo>
                  <a:lnTo>
                    <a:pt x="22892258" y="1867027"/>
                  </a:lnTo>
                  <a:lnTo>
                    <a:pt x="22892258" y="1873377"/>
                  </a:lnTo>
                  <a:lnTo>
                    <a:pt x="37973" y="1873377"/>
                  </a:lnTo>
                  <a:lnTo>
                    <a:pt x="37973" y="1867027"/>
                  </a:lnTo>
                  <a:lnTo>
                    <a:pt x="37973" y="1873377"/>
                  </a:lnTo>
                  <a:cubicBezTo>
                    <a:pt x="17018" y="1873377"/>
                    <a:pt x="0" y="1856486"/>
                    <a:pt x="0" y="1835658"/>
                  </a:cubicBezTo>
                  <a:lnTo>
                    <a:pt x="0" y="37719"/>
                  </a:lnTo>
                  <a:lnTo>
                    <a:pt x="6350" y="37719"/>
                  </a:lnTo>
                  <a:lnTo>
                    <a:pt x="0" y="37719"/>
                  </a:lnTo>
                  <a:moveTo>
                    <a:pt x="12700" y="37719"/>
                  </a:moveTo>
                  <a:lnTo>
                    <a:pt x="12700" y="1835658"/>
                  </a:lnTo>
                  <a:lnTo>
                    <a:pt x="6350" y="1835658"/>
                  </a:lnTo>
                  <a:lnTo>
                    <a:pt x="12700" y="1835658"/>
                  </a:lnTo>
                  <a:cubicBezTo>
                    <a:pt x="12700" y="1849501"/>
                    <a:pt x="24003" y="1860677"/>
                    <a:pt x="37973" y="1860677"/>
                  </a:cubicBezTo>
                  <a:lnTo>
                    <a:pt x="22892258" y="1860677"/>
                  </a:lnTo>
                  <a:cubicBezTo>
                    <a:pt x="22906228" y="1860677"/>
                    <a:pt x="22917531" y="1849374"/>
                    <a:pt x="22917531" y="1835658"/>
                  </a:cubicBezTo>
                  <a:lnTo>
                    <a:pt x="22917531" y="37719"/>
                  </a:lnTo>
                  <a:cubicBezTo>
                    <a:pt x="22917531" y="23876"/>
                    <a:pt x="22906228" y="12700"/>
                    <a:pt x="22892258" y="12700"/>
                  </a:cubicBezTo>
                  <a:lnTo>
                    <a:pt x="37973" y="12700"/>
                  </a:lnTo>
                  <a:lnTo>
                    <a:pt x="37973" y="6350"/>
                  </a:lnTo>
                  <a:lnTo>
                    <a:pt x="37973" y="12700"/>
                  </a:lnTo>
                  <a:cubicBezTo>
                    <a:pt x="24003" y="12700"/>
                    <a:pt x="12700" y="24003"/>
                    <a:pt x="12700" y="377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59445" y="1674614"/>
            <a:ext cx="17169110" cy="458837"/>
            <a:chOff x="0" y="0"/>
            <a:chExt cx="22892147" cy="6117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92131" cy="611759"/>
            </a:xfrm>
            <a:custGeom>
              <a:avLst/>
              <a:gdLst/>
              <a:ahLst/>
              <a:cxnLst/>
              <a:rect l="l" t="t" r="r" b="b"/>
              <a:pathLst>
                <a:path w="22892131" h="611759">
                  <a:moveTo>
                    <a:pt x="0" y="0"/>
                  </a:moveTo>
                  <a:lnTo>
                    <a:pt x="22892131" y="0"/>
                  </a:lnTo>
                  <a:lnTo>
                    <a:pt x="22892131" y="611759"/>
                  </a:lnTo>
                  <a:lnTo>
                    <a:pt x="0" y="6117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16756" y="1730722"/>
            <a:ext cx="3973414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SVC (final)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3722" y="1730722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89044" y="1730722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4366" y="1730722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39687" y="1730722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15010" y="1730722"/>
            <a:ext cx="2256533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0.85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59445" y="2133451"/>
            <a:ext cx="17169110" cy="458838"/>
            <a:chOff x="0" y="0"/>
            <a:chExt cx="22892147" cy="611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892131" cy="611759"/>
            </a:xfrm>
            <a:custGeom>
              <a:avLst/>
              <a:gdLst/>
              <a:ahLst/>
              <a:cxnLst/>
              <a:rect l="l" t="t" r="r" b="b"/>
              <a:pathLst>
                <a:path w="22892131" h="611759">
                  <a:moveTo>
                    <a:pt x="0" y="0"/>
                  </a:moveTo>
                  <a:lnTo>
                    <a:pt x="22892131" y="0"/>
                  </a:lnTo>
                  <a:lnTo>
                    <a:pt x="22892131" y="611759"/>
                  </a:lnTo>
                  <a:lnTo>
                    <a:pt x="0" y="6117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16756" y="2189560"/>
            <a:ext cx="3973414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Random Forest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13722" y="2189560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89044" y="2189560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4366" y="2189560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39687" y="2189560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15010" y="2189560"/>
            <a:ext cx="2256533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59445" y="2592289"/>
            <a:ext cx="17169110" cy="458838"/>
            <a:chOff x="0" y="0"/>
            <a:chExt cx="22892147" cy="6117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892131" cy="611759"/>
            </a:xfrm>
            <a:custGeom>
              <a:avLst/>
              <a:gdLst/>
              <a:ahLst/>
              <a:cxnLst/>
              <a:rect l="l" t="t" r="r" b="b"/>
              <a:pathLst>
                <a:path w="22892131" h="611759">
                  <a:moveTo>
                    <a:pt x="0" y="0"/>
                  </a:moveTo>
                  <a:lnTo>
                    <a:pt x="22892131" y="0"/>
                  </a:lnTo>
                  <a:lnTo>
                    <a:pt x="22892131" y="611759"/>
                  </a:lnTo>
                  <a:lnTo>
                    <a:pt x="0" y="6117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16756" y="2648396"/>
            <a:ext cx="3973414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13722" y="2648396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89044" y="2648396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64366" y="2648396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39687" y="2648396"/>
            <a:ext cx="225177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315010" y="2648396"/>
            <a:ext cx="2256533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0.85</a:t>
            </a:r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49920" y="3413969"/>
            <a:ext cx="8402539" cy="8402539"/>
            <a:chOff x="0" y="0"/>
            <a:chExt cx="11203385" cy="11203385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11203432" cy="11203432"/>
            </a:xfrm>
            <a:custGeom>
              <a:avLst/>
              <a:gdLst/>
              <a:ahLst/>
              <a:cxnLst/>
              <a:rect l="l" t="t" r="r" b="b"/>
              <a:pathLst>
                <a:path w="11203432" h="11203432">
                  <a:moveTo>
                    <a:pt x="0" y="0"/>
                  </a:moveTo>
                  <a:lnTo>
                    <a:pt x="11203432" y="0"/>
                  </a:lnTo>
                  <a:lnTo>
                    <a:pt x="11203432" y="11203432"/>
                  </a:lnTo>
                  <a:lnTo>
                    <a:pt x="0" y="11203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345066" y="3413969"/>
            <a:ext cx="8402539" cy="8402539"/>
            <a:chOff x="0" y="0"/>
            <a:chExt cx="11203385" cy="11203385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1203432" cy="11203432"/>
            </a:xfrm>
            <a:custGeom>
              <a:avLst/>
              <a:gdLst/>
              <a:ahLst/>
              <a:cxnLst/>
              <a:rect l="l" t="t" r="r" b="b"/>
              <a:pathLst>
                <a:path w="11203432" h="11203432">
                  <a:moveTo>
                    <a:pt x="0" y="0"/>
                  </a:moveTo>
                  <a:lnTo>
                    <a:pt x="11203432" y="0"/>
                  </a:lnTo>
                  <a:lnTo>
                    <a:pt x="11203432" y="11203432"/>
                  </a:lnTo>
                  <a:lnTo>
                    <a:pt x="0" y="11203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549920" y="12122200"/>
            <a:ext cx="17188160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The SVC model demonstrated superior balance across key metrics, making it the most reliable choice for predicting churn.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565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90422"/>
            <a:chOff x="0" y="0"/>
            <a:chExt cx="9601200" cy="1372056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20572"/>
            </a:xfrm>
            <a:custGeom>
              <a:avLst/>
              <a:gdLst/>
              <a:ahLst/>
              <a:cxnLst/>
              <a:rect l="l" t="t" r="r" b="b"/>
              <a:pathLst>
                <a:path w="9601200" h="13720572">
                  <a:moveTo>
                    <a:pt x="0" y="0"/>
                  </a:moveTo>
                  <a:lnTo>
                    <a:pt x="9601200" y="0"/>
                  </a:lnTo>
                  <a:lnTo>
                    <a:pt x="9601200" y="13720572"/>
                  </a:lnTo>
                  <a:lnTo>
                    <a:pt x="0" y="1372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" r="-1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87772" y="709315"/>
            <a:ext cx="8712399" cy="94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00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Deployment with Streamlit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772" y="2560325"/>
            <a:ext cx="5860794" cy="407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2750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Khaled Abdelazim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5936" y="2954834"/>
            <a:ext cx="4586139" cy="2979985"/>
            <a:chOff x="0" y="0"/>
            <a:chExt cx="6114852" cy="39733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4796" cy="3973322"/>
            </a:xfrm>
            <a:custGeom>
              <a:avLst/>
              <a:gdLst/>
              <a:ahLst/>
              <a:cxnLst/>
              <a:rect l="l" t="t" r="r" b="b"/>
              <a:pathLst>
                <a:path w="6114796" h="3973322">
                  <a:moveTo>
                    <a:pt x="0" y="903097"/>
                  </a:moveTo>
                  <a:cubicBezTo>
                    <a:pt x="0" y="404368"/>
                    <a:pt x="404368" y="0"/>
                    <a:pt x="903097" y="0"/>
                  </a:cubicBezTo>
                  <a:lnTo>
                    <a:pt x="5211699" y="0"/>
                  </a:lnTo>
                  <a:cubicBezTo>
                    <a:pt x="5710428" y="0"/>
                    <a:pt x="6114796" y="404368"/>
                    <a:pt x="6114796" y="903097"/>
                  </a:cubicBezTo>
                  <a:lnTo>
                    <a:pt x="6114796" y="3070225"/>
                  </a:lnTo>
                  <a:cubicBezTo>
                    <a:pt x="6114796" y="3568954"/>
                    <a:pt x="5710428" y="3973322"/>
                    <a:pt x="5211699" y="3973322"/>
                  </a:cubicBezTo>
                  <a:lnTo>
                    <a:pt x="903097" y="3973322"/>
                  </a:lnTo>
                  <a:cubicBezTo>
                    <a:pt x="404368" y="3973322"/>
                    <a:pt x="0" y="3568954"/>
                    <a:pt x="0" y="30702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69950" y="3198911"/>
            <a:ext cx="3527822" cy="47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Interactive Web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950" y="3751809"/>
            <a:ext cx="4021782" cy="190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Developed a user-friendly Streamlit application, transforming our ML model into an accessible tool.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574253" y="2954834"/>
            <a:ext cx="4586139" cy="2979985"/>
            <a:chOff x="0" y="0"/>
            <a:chExt cx="6114852" cy="39733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14796" cy="3973322"/>
            </a:xfrm>
            <a:custGeom>
              <a:avLst/>
              <a:gdLst/>
              <a:ahLst/>
              <a:cxnLst/>
              <a:rect l="l" t="t" r="r" b="b"/>
              <a:pathLst>
                <a:path w="6114796" h="3973322">
                  <a:moveTo>
                    <a:pt x="0" y="903097"/>
                  </a:moveTo>
                  <a:cubicBezTo>
                    <a:pt x="0" y="404368"/>
                    <a:pt x="404368" y="0"/>
                    <a:pt x="903097" y="0"/>
                  </a:cubicBezTo>
                  <a:lnTo>
                    <a:pt x="5211699" y="0"/>
                  </a:lnTo>
                  <a:cubicBezTo>
                    <a:pt x="5710428" y="0"/>
                    <a:pt x="6114796" y="404368"/>
                    <a:pt x="6114796" y="903097"/>
                  </a:cubicBezTo>
                  <a:lnTo>
                    <a:pt x="6114796" y="3070225"/>
                  </a:lnTo>
                  <a:cubicBezTo>
                    <a:pt x="6114796" y="3568954"/>
                    <a:pt x="5710428" y="3973322"/>
                    <a:pt x="5211699" y="3973322"/>
                  </a:cubicBezTo>
                  <a:lnTo>
                    <a:pt x="903097" y="3973322"/>
                  </a:lnTo>
                  <a:cubicBezTo>
                    <a:pt x="404368" y="3973322"/>
                    <a:pt x="0" y="3568954"/>
                    <a:pt x="0" y="30702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138267" y="3198911"/>
            <a:ext cx="3527822" cy="47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Real-time Prediction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38267" y="3751809"/>
            <a:ext cx="4021782" cy="190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Users can input various customer data points and receive instant churn predictions (Yes/No).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87772" y="6216997"/>
            <a:ext cx="9454455" cy="2077194"/>
            <a:chOff x="0" y="0"/>
            <a:chExt cx="12605940" cy="27695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05893" cy="2769616"/>
            </a:xfrm>
            <a:custGeom>
              <a:avLst/>
              <a:gdLst/>
              <a:ahLst/>
              <a:cxnLst/>
              <a:rect l="l" t="t" r="r" b="b"/>
              <a:pathLst>
                <a:path w="12605893" h="2769616">
                  <a:moveTo>
                    <a:pt x="0" y="903097"/>
                  </a:moveTo>
                  <a:cubicBezTo>
                    <a:pt x="0" y="404368"/>
                    <a:pt x="404368" y="0"/>
                    <a:pt x="903097" y="0"/>
                  </a:cubicBezTo>
                  <a:lnTo>
                    <a:pt x="11702796" y="0"/>
                  </a:lnTo>
                  <a:cubicBezTo>
                    <a:pt x="12201525" y="0"/>
                    <a:pt x="12605893" y="404368"/>
                    <a:pt x="12605893" y="903097"/>
                  </a:cubicBezTo>
                  <a:lnTo>
                    <a:pt x="12605893" y="1866392"/>
                  </a:lnTo>
                  <a:cubicBezTo>
                    <a:pt x="12605893" y="2365121"/>
                    <a:pt x="12201525" y="2769489"/>
                    <a:pt x="11702796" y="2769489"/>
                  </a:cubicBezTo>
                  <a:lnTo>
                    <a:pt x="903097" y="2769489"/>
                  </a:lnTo>
                  <a:cubicBezTo>
                    <a:pt x="404368" y="2769616"/>
                    <a:pt x="0" y="2365248"/>
                    <a:pt x="0" y="186651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69950" y="6461075"/>
            <a:ext cx="3527822" cy="47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Bridging the Gap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9950" y="7013973"/>
            <a:ext cx="8890099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Streamlit allows non-technical stakeholders to interact with the model, seeing its value firsthand.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7772" y="8516391"/>
            <a:ext cx="9454455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This deployment showcases the practical application of our machine learning solution, delivering actionable insights.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933956" y="-141999"/>
            <a:ext cx="7200900" cy="24559320"/>
            <a:chOff x="0" y="0"/>
            <a:chExt cx="9601200" cy="3274576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32745806"/>
            </a:xfrm>
            <a:custGeom>
              <a:avLst/>
              <a:gdLst/>
              <a:ahLst/>
              <a:cxnLst/>
              <a:rect l="l" t="t" r="r" b="b"/>
              <a:pathLst>
                <a:path w="9601200" h="32745806">
                  <a:moveTo>
                    <a:pt x="0" y="0"/>
                  </a:moveTo>
                  <a:lnTo>
                    <a:pt x="9601200" y="0"/>
                  </a:lnTo>
                  <a:lnTo>
                    <a:pt x="9601200" y="32745806"/>
                  </a:lnTo>
                  <a:lnTo>
                    <a:pt x="0" y="3274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96044" y="351681"/>
            <a:ext cx="479256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Future Work &amp; Enhancements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49176" y="1022970"/>
            <a:ext cx="212526" cy="265807"/>
            <a:chOff x="0" y="0"/>
            <a:chExt cx="283368" cy="35441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83337" cy="354457"/>
            </a:xfrm>
            <a:custGeom>
              <a:avLst/>
              <a:gdLst/>
              <a:ahLst/>
              <a:cxnLst/>
              <a:rect l="l" t="t" r="r" b="b"/>
              <a:pathLst>
                <a:path w="283337" h="35445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80" r="-11" b="-86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56667" y="1269727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Cloud Deployment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6667" y="1453902"/>
            <a:ext cx="9977289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Migrate the Streamlit application to platforms like Streamlit Cloud or Hugging Face Spaces for broader accessibility and scalability.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6667" y="1737866"/>
            <a:ext cx="9977289" cy="6826449"/>
            <a:chOff x="0" y="0"/>
            <a:chExt cx="13303052" cy="910193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3302996" cy="9101963"/>
            </a:xfrm>
            <a:custGeom>
              <a:avLst/>
              <a:gdLst/>
              <a:ahLst/>
              <a:cxnLst/>
              <a:rect l="l" t="t" r="r" b="b"/>
              <a:pathLst>
                <a:path w="13302996" h="9101963">
                  <a:moveTo>
                    <a:pt x="0" y="0"/>
                  </a:moveTo>
                  <a:lnTo>
                    <a:pt x="13302996" y="0"/>
                  </a:lnTo>
                  <a:lnTo>
                    <a:pt x="13302996" y="9101963"/>
                  </a:lnTo>
                  <a:lnTo>
                    <a:pt x="0" y="910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4" b="-44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9176" y="8825582"/>
            <a:ext cx="212526" cy="265808"/>
            <a:chOff x="0" y="0"/>
            <a:chExt cx="283368" cy="35441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283337" cy="354457"/>
            </a:xfrm>
            <a:custGeom>
              <a:avLst/>
              <a:gdLst/>
              <a:ahLst/>
              <a:cxnLst/>
              <a:rect l="l" t="t" r="r" b="b"/>
              <a:pathLst>
                <a:path w="283337" h="35445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80" r="-11" b="-86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56667" y="8828782"/>
            <a:ext cx="1771947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Explainable AI (XAI)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6667" y="9097119"/>
            <a:ext cx="9977289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Integrate SHAP (SHapley Additive exPlanations) or LIME (Local Interpretable Model-agnostic Explanations) to provide insights into model decisions.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56667" y="9540479"/>
            <a:ext cx="9977289" cy="6826449"/>
            <a:chOff x="0" y="0"/>
            <a:chExt cx="13303052" cy="910193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3302996" cy="9101963"/>
            </a:xfrm>
            <a:custGeom>
              <a:avLst/>
              <a:gdLst/>
              <a:ahLst/>
              <a:cxnLst/>
              <a:rect l="l" t="t" r="r" b="b"/>
              <a:pathLst>
                <a:path w="13302996" h="9101963">
                  <a:moveTo>
                    <a:pt x="0" y="0"/>
                  </a:moveTo>
                  <a:lnTo>
                    <a:pt x="13302996" y="0"/>
                  </a:lnTo>
                  <a:lnTo>
                    <a:pt x="13302996" y="9101963"/>
                  </a:lnTo>
                  <a:lnTo>
                    <a:pt x="0" y="910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4" b="-44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49176" y="16628194"/>
            <a:ext cx="212526" cy="265808"/>
            <a:chOff x="0" y="0"/>
            <a:chExt cx="283368" cy="35441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283337" cy="354457"/>
            </a:xfrm>
            <a:custGeom>
              <a:avLst/>
              <a:gdLst/>
              <a:ahLst/>
              <a:cxnLst/>
              <a:rect l="l" t="t" r="r" b="b"/>
              <a:pathLst>
                <a:path w="283337" h="35445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80" r="-11" b="-867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56667" y="16631394"/>
            <a:ext cx="2184201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Deep Learning Exploration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667" y="16899731"/>
            <a:ext cx="9977289" cy="2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Experiment with advanced neural network architectures using frameworks like Keras or PyTorch for potential performance gains.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56667" y="17343090"/>
            <a:ext cx="9977289" cy="6826449"/>
            <a:chOff x="0" y="0"/>
            <a:chExt cx="13303052" cy="910193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3302996" cy="9101963"/>
            </a:xfrm>
            <a:custGeom>
              <a:avLst/>
              <a:gdLst/>
              <a:ahLst/>
              <a:cxnLst/>
              <a:rect l="l" t="t" r="r" b="b"/>
              <a:pathLst>
                <a:path w="13302996" h="9101963">
                  <a:moveTo>
                    <a:pt x="0" y="0"/>
                  </a:moveTo>
                  <a:lnTo>
                    <a:pt x="13302996" y="0"/>
                  </a:lnTo>
                  <a:lnTo>
                    <a:pt x="13302996" y="9101963"/>
                  </a:lnTo>
                  <a:lnTo>
                    <a:pt x="0" y="910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4" b="-4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Telco-Customer-Churn-Prediction.pptx</dc:title>
  <cp:revision>33</cp:revision>
  <dcterms:created xsi:type="dcterms:W3CDTF">2006-08-16T00:00:00Z</dcterms:created>
  <dcterms:modified xsi:type="dcterms:W3CDTF">2025-09-26T11:28:39Z</dcterms:modified>
  <dc:identifier>DAG0ErjIMy8</dc:identifier>
</cp:coreProperties>
</file>